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Helvetica Neue"/>
      <p:regular r:id="rId45"/>
      <p:bold r:id="rId46"/>
      <p:italic r:id="rId47"/>
      <p:boldItalic r:id="rId48"/>
    </p:embeddedFont>
    <p:embeddedFont>
      <p:font typeface="Gill Sans"/>
      <p:regular r:id="rId49"/>
      <p:bold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5" roundtripDataSignature="AMtx7mhXxQuqjikv4f54XYB6FExCEBlX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GillSans-bold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8c1a1e78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b8c1a1e78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b8c1a1e786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8c1a1e78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b8c1a1e78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b8c1a1e786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8c1a1e78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b8c1a1e78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b8c1a1e78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8c1a1e786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b8c1a1e78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b8c1a1e786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8c1a1e786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b8c1a1e78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b8c1a1e786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8c1a1e786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b8c1a1e786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b8c1a1e786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/>
          <p:nvPr>
            <p:ph type="ctrTitle"/>
          </p:nvPr>
        </p:nvSpPr>
        <p:spPr>
          <a:xfrm>
            <a:off x="685800" y="1615634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Helvetica Neue"/>
              <a:buNone/>
              <a:defRPr b="1" i="0" sz="4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2700"/>
              <a:buNone/>
              <a:defRPr b="1" i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35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/>
          <p:nvPr>
            <p:ph type="title"/>
          </p:nvPr>
        </p:nvSpPr>
        <p:spPr>
          <a:xfrm>
            <a:off x="407987" y="1"/>
            <a:ext cx="8736013" cy="85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50"/>
              <a:buFont typeface="Helvetica Neue"/>
              <a:buNone/>
              <a:defRPr b="1" i="0" sz="405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407988" y="1019755"/>
            <a:ext cx="8736013" cy="3899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7"/>
          <p:cNvSpPr txBox="1"/>
          <p:nvPr>
            <p:ph type="title"/>
          </p:nvPr>
        </p:nvSpPr>
        <p:spPr>
          <a:xfrm>
            <a:off x="685800" y="1995923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Helvetica Neue"/>
              <a:buNone/>
              <a:defRPr b="1" i="0" sz="6000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" type="body"/>
          </p:nvPr>
        </p:nvSpPr>
        <p:spPr>
          <a:xfrm>
            <a:off x="685800" y="3017477"/>
            <a:ext cx="7772400" cy="3769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50"/>
              <a:buFont typeface="Helvetica Neue"/>
              <a:buNone/>
              <a:defRPr b="1" i="0" sz="405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/>
          <p:nvPr>
            <p:ph type="title"/>
          </p:nvPr>
        </p:nvSpPr>
        <p:spPr>
          <a:xfrm>
            <a:off x="457200" y="2"/>
            <a:ext cx="8686800" cy="852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50"/>
              <a:buFont typeface="Helvetica Neue"/>
              <a:buNone/>
              <a:defRPr b="1" i="0" sz="405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0"/>
          <p:cNvSpPr txBox="1"/>
          <p:nvPr>
            <p:ph idx="1" type="body"/>
          </p:nvPr>
        </p:nvSpPr>
        <p:spPr>
          <a:xfrm>
            <a:off x="457200" y="1200153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solidFill>
                  <a:schemeClr val="dk1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5" name="Google Shape;35;p40"/>
          <p:cNvSpPr txBox="1"/>
          <p:nvPr>
            <p:ph idx="2" type="body"/>
          </p:nvPr>
        </p:nvSpPr>
        <p:spPr>
          <a:xfrm>
            <a:off x="4648200" y="1200153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4pPr>
            <a:lvl5pPr indent="-2286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5pPr>
            <a:lvl6pPr indent="-314325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6" name="Google Shape;36;p40"/>
          <p:cNvSpPr txBox="1"/>
          <p:nvPr>
            <p:ph idx="10" type="dt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7" name="Google Shape;37;p40"/>
          <p:cNvSpPr txBox="1"/>
          <p:nvPr>
            <p:ph idx="11" type="ftr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8" name="Google Shape;38;p40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/>
          <p:nvPr>
            <p:ph type="title"/>
          </p:nvPr>
        </p:nvSpPr>
        <p:spPr>
          <a:xfrm>
            <a:off x="457200" y="2"/>
            <a:ext cx="8686800" cy="852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elvetica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1" type="body"/>
          </p:nvPr>
        </p:nvSpPr>
        <p:spPr>
          <a:xfrm>
            <a:off x="457200" y="1151337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" name="Google Shape;42;p41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3" name="Google Shape;43;p41"/>
          <p:cNvSpPr txBox="1"/>
          <p:nvPr>
            <p:ph idx="3" type="body"/>
          </p:nvPr>
        </p:nvSpPr>
        <p:spPr>
          <a:xfrm>
            <a:off x="4645029" y="1151337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" name="Google Shape;44;p41"/>
          <p:cNvSpPr txBox="1"/>
          <p:nvPr>
            <p:ph idx="4" type="body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5" name="Google Shape;45;p41"/>
          <p:cNvSpPr txBox="1"/>
          <p:nvPr>
            <p:ph idx="10" type="dt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6" name="Google Shape;46;p41"/>
          <p:cNvSpPr txBox="1"/>
          <p:nvPr>
            <p:ph idx="11" type="ftr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457200" y="2"/>
            <a:ext cx="8686800" cy="858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elvetica Neue"/>
              <a:buNone/>
              <a:defRPr b="1" i="0" sz="36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457200" y="1025718"/>
            <a:ext cx="8686800" cy="4015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34"/>
          <p:cNvSpPr txBox="1"/>
          <p:nvPr/>
        </p:nvSpPr>
        <p:spPr>
          <a:xfrm>
            <a:off x="3" y="4953628"/>
            <a:ext cx="9144001" cy="20505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isi.png" id="14" name="Google Shape;14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0021" y="4986302"/>
            <a:ext cx="1774322" cy="139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l_Viterbi_GoldOnCard_NoBG.eps" id="15" name="Google Shape;15;p34"/>
          <p:cNvPicPr preferRelativeResize="0"/>
          <p:nvPr/>
        </p:nvPicPr>
        <p:blipFill rotWithShape="1">
          <a:blip r:embed="rId2">
            <a:alphaModFix/>
          </a:blip>
          <a:srcRect b="39451" l="0" r="0" t="0"/>
          <a:stretch/>
        </p:blipFill>
        <p:spPr>
          <a:xfrm>
            <a:off x="8279642" y="4997808"/>
            <a:ext cx="831704" cy="1167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www.worldwidewebsize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685800" y="1615634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Helvetica Neue"/>
              <a:buNone/>
            </a:pPr>
            <a:r>
              <a:rPr lang="en-US"/>
              <a:t>Web Crawling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Helvetica Neue"/>
              <a:buNone/>
            </a:pPr>
            <a:r>
              <a:rPr lang="en-US"/>
              <a:t>(Domain Discovery)</a:t>
            </a:r>
            <a:endParaRPr/>
          </a:p>
        </p:txBody>
      </p:sp>
      <p:sp>
        <p:nvSpPr>
          <p:cNvPr id="53" name="Google Shape;53;p1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None/>
            </a:pPr>
            <a:r>
              <a:rPr lang="en-US"/>
              <a:t>Craig Knoblock &amp; Pedro Szekely</a:t>
            </a:r>
            <a:endParaRPr/>
          </a:p>
        </p:txBody>
      </p:sp>
      <p:sp>
        <p:nvSpPr>
          <p:cNvPr id="54" name="Google Shape;54;p1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0"/>
          <p:cNvSpPr txBox="1"/>
          <p:nvPr>
            <p:ph idx="4294967295" type="title"/>
          </p:nvPr>
        </p:nvSpPr>
        <p:spPr>
          <a:xfrm>
            <a:off x="978265" y="1349829"/>
            <a:ext cx="7350034" cy="20029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elvetica Neue"/>
              <a:buNone/>
            </a:pPr>
            <a:r>
              <a:rPr b="0" lang="en-US"/>
              <a:t>Tim Berners-Lee published the first-ever website in August 6, 1991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139" y="0"/>
            <a:ext cx="6957721" cy="46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 txBox="1"/>
          <p:nvPr/>
        </p:nvSpPr>
        <p:spPr>
          <a:xfrm>
            <a:off x="5842602" y="4597155"/>
            <a:ext cx="23054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 by Carlos Castillo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Web Crawler</a:t>
            </a:r>
            <a:endParaRPr/>
          </a:p>
        </p:txBody>
      </p:sp>
      <p:sp>
        <p:nvSpPr>
          <p:cNvPr id="141" name="Google Shape;141;p12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110" y="0"/>
            <a:ext cx="67317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>
            <a:off x="-60690" y="4642237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https://en.wikipedia.org/wiki/File:WebCrawlerArchitecture.svg</a:t>
            </a:r>
            <a:endParaRPr b="0" i="0" sz="1200" u="none" cap="none" strike="noStrik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type="title"/>
          </p:nvPr>
        </p:nvSpPr>
        <p:spPr>
          <a:xfrm>
            <a:off x="407987" y="1"/>
            <a:ext cx="8736013" cy="85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149" name="Google Shape;149;p13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3"/>
          <p:cNvSpPr txBox="1"/>
          <p:nvPr>
            <p:ph idx="1" type="body"/>
          </p:nvPr>
        </p:nvSpPr>
        <p:spPr>
          <a:xfrm>
            <a:off x="407988" y="1019755"/>
            <a:ext cx="8736013" cy="3899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Building search engines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Study the web/internet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Archive the web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Analyze web sites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type="title"/>
          </p:nvPr>
        </p:nvSpPr>
        <p:spPr>
          <a:xfrm>
            <a:off x="407987" y="1"/>
            <a:ext cx="8736013" cy="85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407988" y="1019755"/>
            <a:ext cx="8736013" cy="3899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Building search engines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Study the web/internet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Archive the web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Analyze web sites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>
                <a:solidFill>
                  <a:schemeClr val="accent1"/>
                </a:solidFill>
              </a:rPr>
              <a:t>Download content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</a:pPr>
            <a:r>
              <a:rPr lang="en-US">
                <a:solidFill>
                  <a:schemeClr val="accent1"/>
                </a:solidFill>
              </a:rPr>
              <a:t>Text, data, resources (files, images, etc.)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type="title"/>
          </p:nvPr>
        </p:nvSpPr>
        <p:spPr>
          <a:xfrm>
            <a:off x="685800" y="1995923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Helvetica Neue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163" name="Google Shape;163;p15"/>
          <p:cNvSpPr txBox="1"/>
          <p:nvPr>
            <p:ph idx="1" type="body"/>
          </p:nvPr>
        </p:nvSpPr>
        <p:spPr>
          <a:xfrm>
            <a:off x="685800" y="3017477"/>
            <a:ext cx="7772400" cy="3769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169" name="Google Shape;169;p16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175" name="Google Shape;175;p17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457200" y="1140589"/>
            <a:ext cx="2957861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scale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deduplication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cost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* dns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* fetching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* parsing/extracting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* memory/disk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errors, redirects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freshness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deep web, forms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4800600" y="1140600"/>
            <a:ext cx="3315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*counter-crawling/access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* login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* captchas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* traps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* fake errors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* banning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localization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dynamic pages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infinite scrolling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archiving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407987" y="1"/>
            <a:ext cx="8736013" cy="85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183" name="Google Shape;183;p18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18"/>
          <p:cNvSpPr txBox="1"/>
          <p:nvPr>
            <p:ph idx="1" type="body"/>
          </p:nvPr>
        </p:nvSpPr>
        <p:spPr>
          <a:xfrm>
            <a:off x="407988" y="1019755"/>
            <a:ext cx="2779349" cy="3899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robustness </a:t>
            </a:r>
            <a:endParaRPr/>
          </a:p>
          <a:p>
            <a:pPr indent="0" lvl="1" marL="833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/>
              <a:t>bad html</a:t>
            </a:r>
            <a:endParaRPr/>
          </a:p>
          <a:p>
            <a:pPr indent="0" lvl="1" marL="833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/>
              <a:t>sites are down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3577908" y="1019755"/>
            <a:ext cx="2779349" cy="3899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33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33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politeness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33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33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site-wide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33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page-specific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6390777" y="1019755"/>
            <a:ext cx="2779349" cy="3899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robots.txt</a:t>
            </a:r>
            <a:endParaRPr b="1" i="0" sz="2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833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noindex, nocache, nofollow</a:t>
            </a:r>
            <a:endParaRPr b="1" i="0" sz="1500" u="none" cap="none" strike="noStrik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833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crawl-delay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713700" y="924823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Helvetica Neue"/>
              <a:buNone/>
            </a:pPr>
            <a:r>
              <a:rPr lang="en-US"/>
              <a:t>Architecture, policies and strategies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407987" y="1"/>
            <a:ext cx="8736013" cy="85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Topics</a:t>
            </a:r>
            <a:endParaRPr/>
          </a:p>
        </p:txBody>
      </p:sp>
      <p:sp>
        <p:nvSpPr>
          <p:cNvPr id="60" name="Google Shape;60;p2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407988" y="1019755"/>
            <a:ext cx="8736013" cy="3899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Structure of the web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Definitions, applications and requirements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Challenges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Architecture, policies and strategies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Software and tools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1112" y="88663"/>
            <a:ext cx="2801775" cy="214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8c1a1e786_0_1"/>
          <p:cNvSpPr txBox="1"/>
          <p:nvPr>
            <p:ph type="title"/>
          </p:nvPr>
        </p:nvSpPr>
        <p:spPr>
          <a:xfrm>
            <a:off x="457200" y="1"/>
            <a:ext cx="86868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</a:pPr>
            <a:r>
              <a:rPr lang="en-US"/>
              <a:t>Where do we start?</a:t>
            </a:r>
            <a:endParaRPr/>
          </a:p>
        </p:txBody>
      </p:sp>
      <p:sp>
        <p:nvSpPr>
          <p:cNvPr id="204" name="Google Shape;204;gb8c1a1e786_0_1"/>
          <p:cNvSpPr txBox="1"/>
          <p:nvPr>
            <p:ph idx="12" type="sldNum"/>
          </p:nvPr>
        </p:nvSpPr>
        <p:spPr>
          <a:xfrm>
            <a:off x="4653282" y="4919236"/>
            <a:ext cx="4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b8c1a1e786_0_1"/>
          <p:cNvSpPr txBox="1"/>
          <p:nvPr/>
        </p:nvSpPr>
        <p:spPr>
          <a:xfrm>
            <a:off x="601205" y="869550"/>
            <a:ext cx="81606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Keywords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Exemplar documents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8c1a1e786_0_8"/>
          <p:cNvSpPr txBox="1"/>
          <p:nvPr>
            <p:ph type="title"/>
          </p:nvPr>
        </p:nvSpPr>
        <p:spPr>
          <a:xfrm>
            <a:off x="457200" y="1"/>
            <a:ext cx="86868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</a:pPr>
            <a:r>
              <a:rPr lang="en-US"/>
              <a:t>When do we stop?</a:t>
            </a:r>
            <a:endParaRPr/>
          </a:p>
        </p:txBody>
      </p:sp>
      <p:sp>
        <p:nvSpPr>
          <p:cNvPr id="212" name="Google Shape;212;gb8c1a1e786_0_8"/>
          <p:cNvSpPr txBox="1"/>
          <p:nvPr>
            <p:ph idx="12" type="sldNum"/>
          </p:nvPr>
        </p:nvSpPr>
        <p:spPr>
          <a:xfrm>
            <a:off x="4653282" y="4919236"/>
            <a:ext cx="4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gb8c1a1e786_0_8"/>
          <p:cNvSpPr txBox="1"/>
          <p:nvPr/>
        </p:nvSpPr>
        <p:spPr>
          <a:xfrm>
            <a:off x="601205" y="869550"/>
            <a:ext cx="81606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Manually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limit exceeded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Preset number of documents downloaded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site exhausted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Queue/Scheduler</a:t>
            </a:r>
            <a:endParaRPr/>
          </a:p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5445" y="119398"/>
            <a:ext cx="1924150" cy="147017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/>
        </p:nvSpPr>
        <p:spPr>
          <a:xfrm>
            <a:off x="6646122" y="2818910"/>
            <a:ext cx="238347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Queue: one per web 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breath first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depth first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best first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" y="1037580"/>
            <a:ext cx="6099627" cy="36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8c1a1e786_0_15"/>
          <p:cNvSpPr txBox="1"/>
          <p:nvPr>
            <p:ph type="title"/>
          </p:nvPr>
        </p:nvSpPr>
        <p:spPr>
          <a:xfrm>
            <a:off x="457200" y="1"/>
            <a:ext cx="86868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</a:pPr>
            <a:r>
              <a:rPr lang="en-US"/>
              <a:t>Which link to follow next?</a:t>
            </a:r>
            <a:endParaRPr/>
          </a:p>
        </p:txBody>
      </p:sp>
      <p:sp>
        <p:nvSpPr>
          <p:cNvPr id="229" name="Google Shape;229;gb8c1a1e786_0_15"/>
          <p:cNvSpPr txBox="1"/>
          <p:nvPr>
            <p:ph idx="12" type="sldNum"/>
          </p:nvPr>
        </p:nvSpPr>
        <p:spPr>
          <a:xfrm>
            <a:off x="4653282" y="4919236"/>
            <a:ext cx="4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gb8c1a1e786_0_15"/>
          <p:cNvSpPr txBox="1"/>
          <p:nvPr/>
        </p:nvSpPr>
        <p:spPr>
          <a:xfrm>
            <a:off x="601205" y="869550"/>
            <a:ext cx="81606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Priorities often assigned based on their likelihood to lead to relevant pages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Anchor text of page link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of page containing the link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similarity typically computed using a vector space model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TF/IDF VSM -- term frequencies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Embedding VSM -- continuous vector space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8c1a1e786_0_22"/>
          <p:cNvSpPr txBox="1"/>
          <p:nvPr>
            <p:ph type="title"/>
          </p:nvPr>
        </p:nvSpPr>
        <p:spPr>
          <a:xfrm>
            <a:off x="457200" y="1"/>
            <a:ext cx="86868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</a:pPr>
            <a:r>
              <a:rPr lang="en-US"/>
              <a:t>Semantic crawlers</a:t>
            </a:r>
            <a:endParaRPr/>
          </a:p>
        </p:txBody>
      </p:sp>
      <p:sp>
        <p:nvSpPr>
          <p:cNvPr id="237" name="Google Shape;237;gb8c1a1e786_0_22"/>
          <p:cNvSpPr txBox="1"/>
          <p:nvPr>
            <p:ph idx="12" type="sldNum"/>
          </p:nvPr>
        </p:nvSpPr>
        <p:spPr>
          <a:xfrm>
            <a:off x="4653282" y="4919236"/>
            <a:ext cx="4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gb8c1a1e786_0_22"/>
          <p:cNvSpPr txBox="1"/>
          <p:nvPr/>
        </p:nvSpPr>
        <p:spPr>
          <a:xfrm>
            <a:off x="601205" y="869550"/>
            <a:ext cx="81606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taxonomies or ontologies rather than relying on lexical matching or models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example: Wordnet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sim(i,j) for 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similarity of 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gb8c1a1e786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125" y="2169400"/>
            <a:ext cx="5236526" cy="26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8c1a1e786_0_30"/>
          <p:cNvSpPr txBox="1"/>
          <p:nvPr>
            <p:ph type="title"/>
          </p:nvPr>
        </p:nvSpPr>
        <p:spPr>
          <a:xfrm>
            <a:off x="457200" y="1"/>
            <a:ext cx="86868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</a:pPr>
            <a:r>
              <a:rPr lang="en-US"/>
              <a:t>Learning crawlers</a:t>
            </a:r>
            <a:endParaRPr/>
          </a:p>
        </p:txBody>
      </p:sp>
      <p:sp>
        <p:nvSpPr>
          <p:cNvPr id="246" name="Google Shape;246;gb8c1a1e786_0_30"/>
          <p:cNvSpPr txBox="1"/>
          <p:nvPr>
            <p:ph idx="12" type="sldNum"/>
          </p:nvPr>
        </p:nvSpPr>
        <p:spPr>
          <a:xfrm>
            <a:off x="4653282" y="4919236"/>
            <a:ext cx="4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gb8c1a1e786_0_30"/>
          <p:cNvSpPr txBox="1"/>
          <p:nvPr/>
        </p:nvSpPr>
        <p:spPr>
          <a:xfrm>
            <a:off x="601205" y="869550"/>
            <a:ext cx="8160600" cy="3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a classifier with a training set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crawling, classify each page as either relevant or irrelevant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methods: Naive bayes, decision trees, neural networks, SVMs</a:t>
            </a: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8c1a1e786_0_38"/>
          <p:cNvSpPr txBox="1"/>
          <p:nvPr>
            <p:ph type="title"/>
          </p:nvPr>
        </p:nvSpPr>
        <p:spPr>
          <a:xfrm>
            <a:off x="228600" y="94626"/>
            <a:ext cx="86868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50"/>
              <a:buNone/>
            </a:pPr>
            <a:r>
              <a:rPr lang="en-US" sz="3450"/>
              <a:t>Interface to NYU Domain Discovery Tool</a:t>
            </a:r>
            <a:endParaRPr sz="3450"/>
          </a:p>
        </p:txBody>
      </p:sp>
      <p:sp>
        <p:nvSpPr>
          <p:cNvPr id="254" name="Google Shape;254;gb8c1a1e786_0_38"/>
          <p:cNvSpPr txBox="1"/>
          <p:nvPr>
            <p:ph idx="12" type="sldNum"/>
          </p:nvPr>
        </p:nvSpPr>
        <p:spPr>
          <a:xfrm>
            <a:off x="4653282" y="4919236"/>
            <a:ext cx="4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gb8c1a1e786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97801"/>
            <a:ext cx="8839201" cy="37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Multithreaded Downloader</a:t>
            </a:r>
            <a:endParaRPr/>
          </a:p>
        </p:txBody>
      </p:sp>
      <p:sp>
        <p:nvSpPr>
          <p:cNvPr id="261" name="Google Shape;261;p22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5445" y="119398"/>
            <a:ext cx="1924150" cy="147017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/>
        </p:nvSpPr>
        <p:spPr>
          <a:xfrm>
            <a:off x="2838994" y="2138724"/>
            <a:ext cx="34660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multithreaded?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407987" y="1"/>
            <a:ext cx="8736013" cy="85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Why Multithreaded</a:t>
            </a:r>
            <a:endParaRPr/>
          </a:p>
        </p:txBody>
      </p:sp>
      <p:sp>
        <p:nvSpPr>
          <p:cNvPr id="269" name="Google Shape;269;p23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407988" y="1019755"/>
            <a:ext cx="8736013" cy="3899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Politeness</a:t>
            </a:r>
            <a:endParaRPr/>
          </a:p>
          <a:p>
            <a:pPr indent="0" lvl="1" marL="833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/>
              <a:t>Spread load on multiple sites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Latency</a:t>
            </a:r>
            <a:endParaRPr/>
          </a:p>
          <a:p>
            <a:pPr indent="0" lvl="1" marL="833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/>
              <a:t>DNS lookup</a:t>
            </a:r>
            <a:endParaRPr/>
          </a:p>
          <a:p>
            <a:pPr indent="0" lvl="1" marL="833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/>
              <a:t>Fetching</a:t>
            </a:r>
            <a:endParaRPr/>
          </a:p>
          <a:p>
            <a:pPr indent="0" lvl="1" marL="833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/>
              <a:t>Parsing</a:t>
            </a:r>
            <a:endParaRPr/>
          </a:p>
          <a:p>
            <a:pPr indent="0" lvl="1" marL="833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/>
              <a:t>Storing</a:t>
            </a:r>
            <a:endParaRPr/>
          </a:p>
        </p:txBody>
      </p:sp>
      <p:pic>
        <p:nvPicPr>
          <p:cNvPr id="271" name="Google Shape;2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5445" y="119398"/>
            <a:ext cx="1924150" cy="147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685800" y="1995923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Helvetica Neue"/>
              <a:buNone/>
            </a:pPr>
            <a:r>
              <a:rPr lang="en-US"/>
              <a:t>Structure Of The Web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Download And Then What?</a:t>
            </a:r>
            <a:endParaRPr/>
          </a:p>
        </p:txBody>
      </p:sp>
      <p:sp>
        <p:nvSpPr>
          <p:cNvPr id="277" name="Google Shape;277;p24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Download And Then What?</a:t>
            </a:r>
            <a:endParaRPr/>
          </a:p>
        </p:txBody>
      </p:sp>
      <p:sp>
        <p:nvSpPr>
          <p:cNvPr id="283" name="Google Shape;283;p25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3608557" y="869542"/>
            <a:ext cx="23841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</a:t>
            </a:r>
            <a:b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Content</a:t>
            </a:r>
            <a:b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URLs</a:t>
            </a:r>
            <a:b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To Queue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Download And Then What?</a:t>
            </a:r>
            <a:endParaRPr/>
          </a:p>
        </p:txBody>
      </p:sp>
      <p:sp>
        <p:nvSpPr>
          <p:cNvPr id="290" name="Google Shape;290;p26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26"/>
          <p:cNvSpPr txBox="1"/>
          <p:nvPr/>
        </p:nvSpPr>
        <p:spPr>
          <a:xfrm>
            <a:off x="457200" y="1680754"/>
            <a:ext cx="8739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6743204" y="1680738"/>
            <a:ext cx="118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915" y="2142419"/>
            <a:ext cx="2600499" cy="249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264" y="2442827"/>
            <a:ext cx="3365736" cy="166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 txBox="1"/>
          <p:nvPr/>
        </p:nvSpPr>
        <p:spPr>
          <a:xfrm>
            <a:off x="3608557" y="869542"/>
            <a:ext cx="23841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</a:t>
            </a:r>
            <a:b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Content</a:t>
            </a:r>
            <a:b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28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URLs</a:t>
            </a:r>
            <a:b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28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To Queue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Download And Then What?</a:t>
            </a:r>
            <a:endParaRPr/>
          </a:p>
        </p:txBody>
      </p:sp>
      <p:sp>
        <p:nvSpPr>
          <p:cNvPr id="301" name="Google Shape;301;p27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27"/>
          <p:cNvSpPr txBox="1"/>
          <p:nvPr/>
        </p:nvSpPr>
        <p:spPr>
          <a:xfrm>
            <a:off x="457200" y="1680754"/>
            <a:ext cx="8739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6787378" y="1680750"/>
            <a:ext cx="10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915" y="2142419"/>
            <a:ext cx="2600499" cy="249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264" y="2442827"/>
            <a:ext cx="3365736" cy="166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7"/>
          <p:cNvSpPr txBox="1"/>
          <p:nvPr/>
        </p:nvSpPr>
        <p:spPr>
          <a:xfrm>
            <a:off x="947675" y="2604073"/>
            <a:ext cx="1878900" cy="15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Fast/Efficient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Dynamic pages 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6665075" y="2571750"/>
            <a:ext cx="1592100" cy="145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Slow 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 😟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Dynamic pages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3608557" y="869542"/>
            <a:ext cx="23841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</a:t>
            </a:r>
            <a:b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Content</a:t>
            </a:r>
            <a:b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28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URLs</a:t>
            </a:r>
            <a:b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28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To Queue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Download And Then What?</a:t>
            </a:r>
            <a:endParaRPr/>
          </a:p>
        </p:txBody>
      </p:sp>
      <p:sp>
        <p:nvSpPr>
          <p:cNvPr id="314" name="Google Shape;314;p28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28"/>
          <p:cNvSpPr txBox="1"/>
          <p:nvPr/>
        </p:nvSpPr>
        <p:spPr>
          <a:xfrm>
            <a:off x="3305640" y="931817"/>
            <a:ext cx="2989922" cy="3404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Content ???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URLs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To Queue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Crawl All Picasso Paintings</a:t>
            </a:r>
            <a:endParaRPr/>
          </a:p>
        </p:txBody>
      </p:sp>
      <p:sp>
        <p:nvSpPr>
          <p:cNvPr id="321" name="Google Shape;321;p29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0" y="743070"/>
            <a:ext cx="7271664" cy="417616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9"/>
          <p:cNvSpPr txBox="1"/>
          <p:nvPr/>
        </p:nvSpPr>
        <p:spPr>
          <a:xfrm>
            <a:off x="6905872" y="1588496"/>
            <a:ext cx="12939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6905872" y="3643719"/>
            <a:ext cx="1350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URLs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408000" y="165976"/>
            <a:ext cx="8736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Add To Queue? Is URL Worth Crawling?</a:t>
            </a:r>
            <a:endParaRPr/>
          </a:p>
        </p:txBody>
      </p:sp>
      <p:sp>
        <p:nvSpPr>
          <p:cNvPr id="330" name="Google Shape;330;p30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30"/>
          <p:cNvSpPr txBox="1"/>
          <p:nvPr>
            <p:ph idx="1" type="body"/>
          </p:nvPr>
        </p:nvSpPr>
        <p:spPr>
          <a:xfrm>
            <a:off x="408000" y="1381624"/>
            <a:ext cx="8736000" cy="3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Broad crawling</a:t>
            </a:r>
            <a:endParaRPr/>
          </a:p>
          <a:p>
            <a:pPr indent="0" lvl="1" marL="833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/>
              <a:t>Does URL lead to page worth indexing?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Content extraction</a:t>
            </a:r>
            <a:endParaRPr/>
          </a:p>
          <a:p>
            <a:pPr indent="0" lvl="1" marL="833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</a:pPr>
            <a:r>
              <a:rPr lang="en-US"/>
              <a:t>Does URL go to pages with desired content?</a:t>
            </a:r>
            <a:endParaRPr/>
          </a:p>
        </p:txBody>
      </p:sp>
      <p:pic>
        <p:nvPicPr>
          <p:cNvPr id="332" name="Google Shape;3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5445" y="119398"/>
            <a:ext cx="1924150" cy="147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685800" y="1995923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Helvetica Neue"/>
              <a:buNone/>
            </a:pPr>
            <a:r>
              <a:rPr lang="en-US"/>
              <a:t>Software and tools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Python Libraries</a:t>
            </a:r>
            <a:endParaRPr/>
          </a:p>
        </p:txBody>
      </p:sp>
      <p:sp>
        <p:nvSpPr>
          <p:cNvPr id="343" name="Google Shape;343;p32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286" y="927684"/>
            <a:ext cx="3557451" cy="242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9223" y="3238844"/>
            <a:ext cx="5344704" cy="1602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Interactive Tools</a:t>
            </a:r>
            <a:endParaRPr/>
          </a:p>
        </p:txBody>
      </p:sp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33"/>
          <p:cNvSpPr txBox="1"/>
          <p:nvPr/>
        </p:nvSpPr>
        <p:spPr>
          <a:xfrm>
            <a:off x="335625" y="3440243"/>
            <a:ext cx="43176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https://www.youtube.com/watch?v=QtZbbADRd90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54609"/>
            <a:ext cx="4039326" cy="225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0800" y="1799906"/>
            <a:ext cx="3556000" cy="2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4653283" y="4091168"/>
            <a:ext cx="43706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https://www.youtube.com/watch?v=7F7mupSe-w0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How Big Is the Web?</a:t>
            </a:r>
            <a:endParaRPr/>
          </a:p>
        </p:txBody>
      </p:sp>
      <p:sp>
        <p:nvSpPr>
          <p:cNvPr id="72" name="Google Shape;72;p4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934" y="845427"/>
            <a:ext cx="6942696" cy="399631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"/>
          <p:cNvSpPr txBox="1"/>
          <p:nvPr/>
        </p:nvSpPr>
        <p:spPr>
          <a:xfrm>
            <a:off x="3913300" y="4472400"/>
            <a:ext cx="42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https://www.worldwidewebsize.com</a:t>
            </a:r>
            <a:r>
              <a:rPr b="1" i="0" lang="en-U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5"/>
          <p:cNvSpPr txBox="1"/>
          <p:nvPr/>
        </p:nvSpPr>
        <p:spPr>
          <a:xfrm>
            <a:off x="686705" y="472698"/>
            <a:ext cx="77705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Surface Web		      Deep Web                Dark Web   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60" y="1206714"/>
            <a:ext cx="2853076" cy="17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358" y="3192703"/>
            <a:ext cx="2853078" cy="172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2299" y="1206714"/>
            <a:ext cx="2853076" cy="17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32299" y="3171676"/>
            <a:ext cx="2853076" cy="17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40238" y="1693940"/>
            <a:ext cx="2374249" cy="123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40238" y="3171676"/>
            <a:ext cx="2374250" cy="149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60" y="1206714"/>
            <a:ext cx="2853076" cy="17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358" y="3192703"/>
            <a:ext cx="2853078" cy="172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2299" y="1206714"/>
            <a:ext cx="2853076" cy="17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32299" y="3171676"/>
            <a:ext cx="2853076" cy="17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40238" y="1693940"/>
            <a:ext cx="2374249" cy="123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40238" y="3171676"/>
            <a:ext cx="2374250" cy="14991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 txBox="1"/>
          <p:nvPr/>
        </p:nvSpPr>
        <p:spPr>
          <a:xfrm>
            <a:off x="411607" y="2546551"/>
            <a:ext cx="2478580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Pages reachable by following links from static pages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3519550" y="2636980"/>
            <a:ext cx="2478600" cy="12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Pages reachable only via web forms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6388075" y="2452300"/>
            <a:ext cx="2478600" cy="153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Pages reachable only via Tor or equivalent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686705" y="472698"/>
            <a:ext cx="77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Surface Web		      Deep Web                Dark Web   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type="title"/>
          </p:nvPr>
        </p:nvSpPr>
        <p:spPr>
          <a:xfrm>
            <a:off x="457200" y="1"/>
            <a:ext cx="8686800" cy="845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Helvetica Neue"/>
              <a:buNone/>
            </a:pPr>
            <a:r>
              <a:rPr lang="en-US"/>
              <a:t>Bowtie Model of the Web</a:t>
            </a:r>
            <a:endParaRPr/>
          </a:p>
        </p:txBody>
      </p:sp>
      <p:sp>
        <p:nvSpPr>
          <p:cNvPr id="107" name="Google Shape;107;p7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7"/>
          <p:cNvSpPr txBox="1"/>
          <p:nvPr/>
        </p:nvSpPr>
        <p:spPr>
          <a:xfrm>
            <a:off x="279075" y="845425"/>
            <a:ext cx="4066800" cy="3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Broder et al. 2000 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b="1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crawl of 204 million pages </a:t>
            </a:r>
            <a:br>
              <a:rPr b="1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1.5 billion links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Strongly Connected Component – 27.5%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and OUT – 21.5%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Tendrils and tubes – 21.5%</a:t>
            </a:r>
            <a:b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Disconnected – 8%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475" y="771850"/>
            <a:ext cx="5251926" cy="40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/>
          <p:nvPr>
            <p:ph type="title"/>
          </p:nvPr>
        </p:nvSpPr>
        <p:spPr>
          <a:xfrm>
            <a:off x="685800" y="94714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Helvetica Neue"/>
              <a:buNone/>
            </a:pPr>
            <a:r>
              <a:rPr lang="en-US"/>
              <a:t>Definitions, applications and requirements</a:t>
            </a:r>
            <a:endParaRPr/>
          </a:p>
        </p:txBody>
      </p:sp>
      <p:sp>
        <p:nvSpPr>
          <p:cNvPr id="115" name="Google Shape;115;p8"/>
          <p:cNvSpPr txBox="1"/>
          <p:nvPr>
            <p:ph idx="4294967295" type="sldNum"/>
          </p:nvPr>
        </p:nvSpPr>
        <p:spPr>
          <a:xfrm>
            <a:off x="8736013" y="4919663"/>
            <a:ext cx="407987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/>
          <p:nvPr>
            <p:ph type="title"/>
          </p:nvPr>
        </p:nvSpPr>
        <p:spPr>
          <a:xfrm>
            <a:off x="0" y="614995"/>
            <a:ext cx="9144000" cy="11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Helvetica Neue"/>
              <a:buNone/>
            </a:pPr>
            <a:r>
              <a:rPr lang="en-US" sz="6600"/>
              <a:t>Web Crawler</a:t>
            </a:r>
            <a:endParaRPr/>
          </a:p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4653282" y="4919236"/>
            <a:ext cx="4077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9"/>
          <p:cNvSpPr txBox="1"/>
          <p:nvPr/>
        </p:nvSpPr>
        <p:spPr>
          <a:xfrm>
            <a:off x="2211714" y="1786920"/>
            <a:ext cx="47205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that automatically browses the web and downloads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2020-01-14T23:40:12Z</dcterms:created>
  <dc:creator>Pedro Alejandro Szekely</dc:creator>
</cp:coreProperties>
</file>